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6.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7" r:id="rId2"/>
    <p:sldMasterId id="2147483713" r:id="rId3"/>
    <p:sldMasterId id="2147483739" r:id="rId4"/>
    <p:sldMasterId id="2147483765" r:id="rId5"/>
    <p:sldMasterId id="2147483791" r:id="rId6"/>
    <p:sldMasterId id="2147483817" r:id="rId7"/>
    <p:sldMasterId id="2147483843" r:id="rId8"/>
  </p:sldMasterIdLst>
  <p:notesMasterIdLst>
    <p:notesMasterId r:id="rId22"/>
  </p:notesMasterIdLst>
  <p:sldIdLst>
    <p:sldId id="258" r:id="rId9"/>
    <p:sldId id="262" r:id="rId10"/>
    <p:sldId id="285" r:id="rId11"/>
    <p:sldId id="286" r:id="rId12"/>
    <p:sldId id="287" r:id="rId13"/>
    <p:sldId id="288" r:id="rId14"/>
    <p:sldId id="293" r:id="rId15"/>
    <p:sldId id="294" r:id="rId16"/>
    <p:sldId id="279" r:id="rId17"/>
    <p:sldId id="295" r:id="rId18"/>
    <p:sldId id="289" r:id="rId19"/>
    <p:sldId id="290" r:id="rId20"/>
    <p:sldId id="26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104" d="100"/>
          <a:sy n="104" d="100"/>
        </p:scale>
        <p:origin x="144"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58FF28-CA59-401B-B9FF-B04E783D61AC}" type="datetimeFigureOut">
              <a:rPr lang="en-US" smtClean="0"/>
              <a:t>2/13/2020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AE5493-912F-42DC-8352-16E3D62C0665}" type="slidenum">
              <a:rPr lang="en-US" smtClean="0"/>
              <a:t>‹#›</a:t>
            </a:fld>
            <a:endParaRPr lang="en-US"/>
          </a:p>
        </p:txBody>
      </p:sp>
    </p:spTree>
    <p:extLst>
      <p:ext uri="{BB962C8B-B14F-4D97-AF65-F5344CB8AC3E}">
        <p14:creationId xmlns:p14="http://schemas.microsoft.com/office/powerpoint/2010/main" val="190956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664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1189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2232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2243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9871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5746093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871207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732990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90876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62804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0585295"/>
      </p:ext>
    </p:extLst>
  </p:cSld>
  <p:clrMapOvr>
    <a:masterClrMapping/>
  </p:clrMapOvr>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4092927245"/>
      </p:ext>
    </p:extLst>
  </p:cSld>
  <p:clrMapOvr>
    <a:masterClrMapping/>
  </p:clrMapOvr>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489842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1327394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686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9244880"/>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3911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4075874"/>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89764347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11173605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447822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198149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14721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340082144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725841887"/>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292963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14177118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28183685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9936071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0318862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116294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6600850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8090626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015919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4443541"/>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69879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3857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3551385811"/>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794942"/>
      </p:ext>
    </p:extLst>
  </p:cSld>
  <p:clrMapOvr>
    <a:masterClrMapping/>
  </p:clrMapOvr>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18974117"/>
      </p:ext>
    </p:extLst>
  </p:cSld>
  <p:clrMapOvr>
    <a:masterClrMapping/>
  </p:clrMapOvr>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447607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4991429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887736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11442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5292522"/>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25989322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114323172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39525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0620757"/>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521198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81470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3323285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065910827"/>
      </p:ext>
    </p:extLst>
  </p:cSld>
  <p:clrMapOvr>
    <a:masterClrMapping/>
  </p:clrMapOvr>
  <p:hf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0639009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5041743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4658770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435518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639605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092417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840430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5504007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198908"/>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141465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19083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0926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7400814"/>
      </p:ext>
    </p:extLst>
  </p:cSld>
  <p:clrMapOvr>
    <a:masterClrMapping/>
  </p:clrMapOvr>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549176201"/>
      </p:ext>
    </p:extLst>
  </p:cSld>
  <p:clrMapOvr>
    <a:masterClrMapping/>
  </p:clrMapOvr>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988686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9059179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08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50562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27459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9031318"/>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737955740"/>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97434002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35294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56512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937318"/>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91325177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246836054"/>
      </p:ext>
    </p:extLst>
  </p:cSld>
  <p:clrMapOvr>
    <a:masterClrMapping/>
  </p:clrMapOvr>
  <p:hf hdr="0" dt="0"/>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787276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128165335"/>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6241649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4701505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9034257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0563123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9866993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9453163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03583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783489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99918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3781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681219152"/>
      </p:ext>
    </p:extLst>
  </p:cSld>
  <p:clrMapOvr>
    <a:masterClrMapping/>
  </p:clrMapOvr>
  <p:hf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9567418"/>
      </p:ext>
    </p:extLst>
  </p:cSld>
  <p:clrMapOvr>
    <a:masterClrMapping/>
  </p:clrMapOvr>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794103999"/>
      </p:ext>
    </p:extLst>
  </p:cSld>
  <p:clrMapOvr>
    <a:masterClrMapping/>
  </p:clrMapOvr>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250879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4954358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36441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03528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2911574"/>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13621031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87186482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70378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29648787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825263"/>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37954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417207418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443609251"/>
      </p:ext>
    </p:extLst>
  </p:cSld>
  <p:clrMapOvr>
    <a:masterClrMapping/>
  </p:clrMapOvr>
  <p:hf hdr="0" dt="0"/>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45854078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30773535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403746176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9925960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5295982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30547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36166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7285919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248261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67893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643366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614348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279524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517916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52266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4430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5886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926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5273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9896106"/>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978081299"/>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59048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923848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0302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4237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0843392"/>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0590268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99447164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31415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3694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4254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80545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324619046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726973961"/>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56106235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495483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0264772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06722650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0279346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70224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9070342"/>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38139302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007870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502279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5117860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975001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219223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48874589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737729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69278172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71370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608162424"/>
      </p:ext>
    </p:extLst>
  </p:cSld>
  <p:clrMapOvr>
    <a:masterClrMapping/>
  </p:clrMapOvr>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5696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55467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74108615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6126823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869696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0857" y="279697"/>
            <a:ext cx="601527" cy="581268"/>
          </a:xfrm>
          <a:prstGeom prst="rect">
            <a:avLst/>
          </a:prstGeom>
        </p:spPr>
      </p:pic>
    </p:spTree>
    <p:extLst>
      <p:ext uri="{BB962C8B-B14F-4D97-AF65-F5344CB8AC3E}">
        <p14:creationId xmlns:p14="http://schemas.microsoft.com/office/powerpoint/2010/main" val="210529047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0857" y="279697"/>
            <a:ext cx="601527" cy="581268"/>
          </a:xfrm>
          <a:prstGeom prst="rect">
            <a:avLst/>
          </a:prstGeom>
        </p:spPr>
      </p:pic>
    </p:spTree>
    <p:extLst>
      <p:ext uri="{BB962C8B-B14F-4D97-AF65-F5344CB8AC3E}">
        <p14:creationId xmlns:p14="http://schemas.microsoft.com/office/powerpoint/2010/main" val="4951423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0857" y="279697"/>
            <a:ext cx="601527" cy="581268"/>
          </a:xfrm>
          <a:prstGeom prst="rect">
            <a:avLst/>
          </a:prstGeom>
        </p:spPr>
      </p:pic>
    </p:spTree>
    <p:extLst>
      <p:ext uri="{BB962C8B-B14F-4D97-AF65-F5344CB8AC3E}">
        <p14:creationId xmlns:p14="http://schemas.microsoft.com/office/powerpoint/2010/main" val="264417369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986148375"/>
      </p:ext>
    </p:extLst>
  </p:cSld>
  <p:clrMapOvr>
    <a:masterClrMapping/>
  </p:clrMapOvr>
  <p:timing>
    <p:tnLst>
      <p:par>
        <p:cTn id="1" dur="indefinite" restart="never" nodeType="tmRoot"/>
      </p:par>
    </p:tnLst>
  </p:timing>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41540542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095783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42724957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76987003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93999395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2851364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68766170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6426091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042003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543792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0453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964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2080104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1149127"/>
      </p:ext>
    </p:extLst>
  </p:cSld>
  <p:clrMapOvr>
    <a:masterClrMapping/>
  </p:clrMapOvr>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232504964"/>
      </p:ext>
    </p:extLst>
  </p:cSld>
  <p:clrMapOvr>
    <a:masterClrMapping/>
  </p:clrMapOvr>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129431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702738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40148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26952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9230100"/>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06679720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411109340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9254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80252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82215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34046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219329626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75969231"/>
      </p:ext>
    </p:extLst>
  </p:cSld>
  <p:clrMapOvr>
    <a:masterClrMapping/>
  </p:clrMapOvr>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24308410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8015610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9510189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8061555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9371849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24233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2.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3.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2.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png"/><Relationship Id="rId30" Type="http://schemas.openxmlformats.org/officeDocument/2006/relationships/image" Target="../media/image7.tif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theme" Target="../theme/theme4.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image" Target="../media/image3.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image" Target="../media/image2.png"/><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image" Target="../media/image1.png"/><Relationship Id="rId30" Type="http://schemas.openxmlformats.org/officeDocument/2006/relationships/image" Target="../media/image7.tif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theme" Target="../theme/theme5.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image" Target="../media/image3.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image" Target="../media/image2.png"/><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image" Target="../media/image1.png"/><Relationship Id="rId30" Type="http://schemas.openxmlformats.org/officeDocument/2006/relationships/image" Target="../media/image7.tif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theme" Target="../theme/theme6.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image" Target="../media/image3.png"/><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image" Target="../media/image2.png"/><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image" Target="../media/image1.png"/><Relationship Id="rId30" Type="http://schemas.openxmlformats.org/officeDocument/2006/relationships/image" Target="../media/image7.tif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theme" Target="../theme/theme7.xml"/><Relationship Id="rId3" Type="http://schemas.openxmlformats.org/officeDocument/2006/relationships/slideLayout" Target="../slideLayouts/slideLayout153.xml"/><Relationship Id="rId21" Type="http://schemas.openxmlformats.org/officeDocument/2006/relationships/slideLayout" Target="../slideLayouts/slideLayout171.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29" Type="http://schemas.openxmlformats.org/officeDocument/2006/relationships/image" Target="../media/image3.png"/><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image" Target="../media/image2.png"/><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image" Target="../media/image1.png"/><Relationship Id="rId30" Type="http://schemas.openxmlformats.org/officeDocument/2006/relationships/image" Target="../media/image7.tif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26" Type="http://schemas.openxmlformats.org/officeDocument/2006/relationships/theme" Target="../theme/theme8.xml"/><Relationship Id="rId3" Type="http://schemas.openxmlformats.org/officeDocument/2006/relationships/slideLayout" Target="../slideLayouts/slideLayout178.xml"/><Relationship Id="rId21" Type="http://schemas.openxmlformats.org/officeDocument/2006/relationships/slideLayout" Target="../slideLayouts/slideLayout196.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5" Type="http://schemas.openxmlformats.org/officeDocument/2006/relationships/slideLayout" Target="../slideLayouts/slideLayout200.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slideLayout" Target="../slideLayouts/slideLayout195.xml"/><Relationship Id="rId29" Type="http://schemas.openxmlformats.org/officeDocument/2006/relationships/image" Target="../media/image3.png"/><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24" Type="http://schemas.openxmlformats.org/officeDocument/2006/relationships/slideLayout" Target="../slideLayouts/slideLayout199.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23" Type="http://schemas.openxmlformats.org/officeDocument/2006/relationships/slideLayout" Target="../slideLayouts/slideLayout198.xml"/><Relationship Id="rId28" Type="http://schemas.openxmlformats.org/officeDocument/2006/relationships/image" Target="../media/image2.png"/><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 Id="rId27" Type="http://schemas.openxmlformats.org/officeDocument/2006/relationships/image" Target="../media/image1.png"/><Relationship Id="rId30" Type="http://schemas.openxmlformats.org/officeDocument/2006/relationships/image" Target="../media/image7.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2/13/2020</a:t>
            </a:fld>
            <a:endParaRPr lang="en-US" dirty="0">
              <a:solidFill>
                <a:srgbClr val="000000">
                  <a:tint val="75000"/>
                </a:srgbClr>
              </a:solidFill>
            </a:endParaRPr>
          </a:p>
        </p:txBody>
      </p:sp>
    </p:spTree>
    <p:extLst>
      <p:ext uri="{BB962C8B-B14F-4D97-AF65-F5344CB8AC3E}">
        <p14:creationId xmlns:p14="http://schemas.microsoft.com/office/powerpoint/2010/main" val="21699234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2/13/2020</a:t>
            </a:fld>
            <a:endParaRPr lang="en-US" dirty="0">
              <a:solidFill>
                <a:srgbClr val="000000">
                  <a:tint val="75000"/>
                </a:srgbClr>
              </a:solidFill>
            </a:endParaRPr>
          </a:p>
        </p:txBody>
      </p:sp>
    </p:spTree>
    <p:extLst>
      <p:ext uri="{BB962C8B-B14F-4D97-AF65-F5344CB8AC3E}">
        <p14:creationId xmlns:p14="http://schemas.microsoft.com/office/powerpoint/2010/main" val="28342242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2/13/2020</a:t>
            </a:fld>
            <a:endParaRPr lang="en-US" dirty="0">
              <a:solidFill>
                <a:srgbClr val="000000">
                  <a:tint val="75000"/>
                </a:srgbClr>
              </a:solidFill>
            </a:endParaRPr>
          </a:p>
        </p:txBody>
      </p:sp>
      <p:pic>
        <p:nvPicPr>
          <p:cNvPr id="13" name="Picture 12"/>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620857" y="279697"/>
            <a:ext cx="601527" cy="581268"/>
          </a:xfrm>
          <a:prstGeom prst="rect">
            <a:avLst/>
          </a:prstGeom>
        </p:spPr>
      </p:pic>
    </p:spTree>
    <p:extLst>
      <p:ext uri="{BB962C8B-B14F-4D97-AF65-F5344CB8AC3E}">
        <p14:creationId xmlns:p14="http://schemas.microsoft.com/office/powerpoint/2010/main" val="23668855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2/13/2020</a:t>
            </a:fld>
            <a:endParaRPr lang="en-US" dirty="0">
              <a:solidFill>
                <a:srgbClr val="000000">
                  <a:tint val="75000"/>
                </a:srgbClr>
              </a:solidFill>
            </a:endParaRPr>
          </a:p>
        </p:txBody>
      </p:sp>
      <p:pic>
        <p:nvPicPr>
          <p:cNvPr id="13" name="Picture 12"/>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620857" y="279697"/>
            <a:ext cx="601527" cy="581268"/>
          </a:xfrm>
          <a:prstGeom prst="rect">
            <a:avLst/>
          </a:prstGeom>
        </p:spPr>
      </p:pic>
    </p:spTree>
    <p:extLst>
      <p:ext uri="{BB962C8B-B14F-4D97-AF65-F5344CB8AC3E}">
        <p14:creationId xmlns:p14="http://schemas.microsoft.com/office/powerpoint/2010/main" val="27957738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2/13/2020</a:t>
            </a:fld>
            <a:endParaRPr lang="en-US" dirty="0">
              <a:solidFill>
                <a:srgbClr val="000000">
                  <a:tint val="75000"/>
                </a:srgbClr>
              </a:solidFill>
            </a:endParaRPr>
          </a:p>
        </p:txBody>
      </p:sp>
      <p:pic>
        <p:nvPicPr>
          <p:cNvPr id="13" name="Picture 12"/>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620857" y="279697"/>
            <a:ext cx="601527" cy="581268"/>
          </a:xfrm>
          <a:prstGeom prst="rect">
            <a:avLst/>
          </a:prstGeom>
        </p:spPr>
      </p:pic>
    </p:spTree>
    <p:extLst>
      <p:ext uri="{BB962C8B-B14F-4D97-AF65-F5344CB8AC3E}">
        <p14:creationId xmlns:p14="http://schemas.microsoft.com/office/powerpoint/2010/main" val="427790450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2/13/2020</a:t>
            </a:fld>
            <a:endParaRPr lang="en-US" dirty="0">
              <a:solidFill>
                <a:srgbClr val="000000">
                  <a:tint val="75000"/>
                </a:srgbClr>
              </a:solidFill>
            </a:endParaRPr>
          </a:p>
        </p:txBody>
      </p:sp>
      <p:pic>
        <p:nvPicPr>
          <p:cNvPr id="13" name="Picture 12"/>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620857" y="279697"/>
            <a:ext cx="601527" cy="581268"/>
          </a:xfrm>
          <a:prstGeom prst="rect">
            <a:avLst/>
          </a:prstGeom>
        </p:spPr>
      </p:pic>
    </p:spTree>
    <p:extLst>
      <p:ext uri="{BB962C8B-B14F-4D97-AF65-F5344CB8AC3E}">
        <p14:creationId xmlns:p14="http://schemas.microsoft.com/office/powerpoint/2010/main" val="51088932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2/13/2020</a:t>
            </a:fld>
            <a:endParaRPr lang="en-US" dirty="0">
              <a:solidFill>
                <a:srgbClr val="000000">
                  <a:tint val="75000"/>
                </a:srgbClr>
              </a:solidFill>
            </a:endParaRPr>
          </a:p>
        </p:txBody>
      </p:sp>
      <p:pic>
        <p:nvPicPr>
          <p:cNvPr id="13" name="Picture 12"/>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620857" y="279697"/>
            <a:ext cx="601527" cy="581268"/>
          </a:xfrm>
          <a:prstGeom prst="rect">
            <a:avLst/>
          </a:prstGeom>
        </p:spPr>
      </p:pic>
    </p:spTree>
    <p:extLst>
      <p:ext uri="{BB962C8B-B14F-4D97-AF65-F5344CB8AC3E}">
        <p14:creationId xmlns:p14="http://schemas.microsoft.com/office/powerpoint/2010/main" val="4914719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2/13/2020</a:t>
            </a:fld>
            <a:endParaRPr lang="en-US" dirty="0">
              <a:solidFill>
                <a:srgbClr val="000000">
                  <a:tint val="75000"/>
                </a:srgbClr>
              </a:solidFill>
            </a:endParaRPr>
          </a:p>
        </p:txBody>
      </p:sp>
      <p:pic>
        <p:nvPicPr>
          <p:cNvPr id="13" name="Picture 12"/>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620857" y="279697"/>
            <a:ext cx="601527" cy="581268"/>
          </a:xfrm>
          <a:prstGeom prst="rect">
            <a:avLst/>
          </a:prstGeom>
        </p:spPr>
      </p:pic>
    </p:spTree>
    <p:extLst>
      <p:ext uri="{BB962C8B-B14F-4D97-AF65-F5344CB8AC3E}">
        <p14:creationId xmlns:p14="http://schemas.microsoft.com/office/powerpoint/2010/main" val="389622612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66.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Mill </a:t>
            </a:r>
            <a:r>
              <a:rPr lang="en-US" dirty="0"/>
              <a:t>creek </a:t>
            </a:r>
            <a:r>
              <a:rPr lang="en-US" dirty="0" smtClean="0"/>
              <a:t>GI</a:t>
            </a:r>
            <a:br>
              <a:rPr lang="en-US" dirty="0" smtClean="0"/>
            </a:br>
            <a:r>
              <a:rPr lang="en-US" dirty="0" smtClean="0"/>
              <a:t>public meeting</a:t>
            </a:r>
            <a:endParaRPr lang="en-US" dirty="0"/>
          </a:p>
        </p:txBody>
      </p:sp>
      <p:pic>
        <p:nvPicPr>
          <p:cNvPr id="7" name="Picture Placeholder 6"/>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rot="10800000">
            <a:off x="6220046" y="419744"/>
            <a:ext cx="5705253" cy="2773386"/>
          </a:xfrm>
        </p:spPr>
      </p:pic>
      <p:pic>
        <p:nvPicPr>
          <p:cNvPr id="6" name="Picture Placeholder 5"/>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tretch>
            <a:fillRect/>
          </a:stretch>
        </p:blipFill>
        <p:spPr>
          <a:xfrm rot="10800000">
            <a:off x="6220046" y="3682263"/>
            <a:ext cx="5705253" cy="2773386"/>
          </a:xfrm>
        </p:spPr>
      </p:pic>
      <p:sp>
        <p:nvSpPr>
          <p:cNvPr id="8" name="Text Placeholder 7"/>
          <p:cNvSpPr>
            <a:spLocks noGrp="1"/>
          </p:cNvSpPr>
          <p:nvPr>
            <p:ph type="body" sz="quarter" idx="15"/>
          </p:nvPr>
        </p:nvSpPr>
        <p:spPr/>
        <p:txBody>
          <a:bodyPr/>
          <a:lstStyle/>
          <a:p>
            <a:r>
              <a:rPr lang="en-US" dirty="0" smtClean="0"/>
              <a:t>Tracy Schwarz, PE, PMP</a:t>
            </a:r>
          </a:p>
          <a:p>
            <a:r>
              <a:rPr lang="en-US" dirty="0" smtClean="0"/>
              <a:t>Hydrology and Hydraulics</a:t>
            </a:r>
          </a:p>
          <a:p>
            <a:r>
              <a:rPr lang="en-US" dirty="0" smtClean="0"/>
              <a:t>Walla Walla District</a:t>
            </a:r>
          </a:p>
          <a:p>
            <a:r>
              <a:rPr lang="en-US" dirty="0" smtClean="0"/>
              <a:t>Date: 12 Feb 2020</a:t>
            </a:r>
          </a:p>
        </p:txBody>
      </p:sp>
    </p:spTree>
    <p:extLst>
      <p:ext uri="{BB962C8B-B14F-4D97-AF65-F5344CB8AC3E}">
        <p14:creationId xmlns:p14="http://schemas.microsoft.com/office/powerpoint/2010/main" val="3589978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39" y="1153330"/>
            <a:ext cx="5154278" cy="386570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4614" y="1299382"/>
            <a:ext cx="4959545" cy="3719658"/>
          </a:xfrm>
          <a:prstGeom prst="rect">
            <a:avLst/>
          </a:prstGeom>
        </p:spPr>
      </p:pic>
    </p:spTree>
    <p:extLst>
      <p:ext uri="{BB962C8B-B14F-4D97-AF65-F5344CB8AC3E}">
        <p14:creationId xmlns:p14="http://schemas.microsoft.com/office/powerpoint/2010/main" val="4185817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129" y="0"/>
            <a:ext cx="5525742" cy="6858000"/>
          </a:xfrm>
          <a:prstGeom prst="rect">
            <a:avLst/>
          </a:prstGeom>
        </p:spPr>
      </p:pic>
    </p:spTree>
    <p:extLst>
      <p:ext uri="{BB962C8B-B14F-4D97-AF65-F5344CB8AC3E}">
        <p14:creationId xmlns:p14="http://schemas.microsoft.com/office/powerpoint/2010/main" val="1343908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83" y="94798"/>
            <a:ext cx="10185088" cy="1725456"/>
          </a:xfrm>
        </p:spPr>
        <p:txBody>
          <a:bodyPr/>
          <a:lstStyle/>
          <a:p>
            <a:pPr algn="ctr"/>
            <a:r>
              <a:rPr lang="en-US" sz="3600" dirty="0" smtClean="0"/>
              <a:t>Existing Conditions levee assessment</a:t>
            </a:r>
            <a:br>
              <a:rPr lang="en-US" sz="3600" dirty="0" smtClean="0"/>
            </a:br>
            <a:r>
              <a:rPr lang="en-US" sz="3600" dirty="0" smtClean="0"/>
              <a:t>(June – September 2019)</a:t>
            </a:r>
            <a:endParaRPr lang="en-US" sz="3600" dirty="0"/>
          </a:p>
        </p:txBody>
      </p:sp>
      <p:graphicFrame>
        <p:nvGraphicFramePr>
          <p:cNvPr id="3" name="Table 2"/>
          <p:cNvGraphicFramePr>
            <a:graphicFrameLocks noGrp="1"/>
          </p:cNvGraphicFramePr>
          <p:nvPr/>
        </p:nvGraphicFramePr>
        <p:xfrm>
          <a:off x="3127375" y="2548890"/>
          <a:ext cx="5937250" cy="2560320"/>
        </p:xfrm>
        <a:graphic>
          <a:graphicData uri="http://schemas.openxmlformats.org/drawingml/2006/table">
            <a:tbl>
              <a:tblPr firstRow="1" firstCol="1" bandRow="1"/>
              <a:tblGrid>
                <a:gridCol w="1330325"/>
                <a:gridCol w="1224280"/>
                <a:gridCol w="1757045"/>
                <a:gridCol w="1625600"/>
              </a:tblGrid>
              <a:tr h="0">
                <a:tc>
                  <a:txBody>
                    <a:bodyPr/>
                    <a:lstStyle/>
                    <a:p>
                      <a:pPr marL="0" marR="0" algn="ctr">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Critical Index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Cross Section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Damage Reach</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Conditional Non-Exceedance Probability</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1% Exceedance Flood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(3,500 cfs)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Levee Raise Required to meet 0.85 Probability for Levee Certification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(feet)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12.2216</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Division Works to Dam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0.982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10.9688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Tausick to Division Works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0.918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10.3597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Wilber to Tausick</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0.873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9.8223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Roosevelt to Wilber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0.979</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7.3084</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Myra to 9</a:t>
                      </a:r>
                      <a:r>
                        <a:rPr lang="en-US" sz="12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0.842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5.607</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Gose to Myra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0.891</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3452501" y="5230026"/>
            <a:ext cx="2125903" cy="307777"/>
          </a:xfrm>
          <a:prstGeom prst="rect">
            <a:avLst/>
          </a:prstGeom>
          <a:noFill/>
        </p:spPr>
        <p:txBody>
          <a:bodyPr wrap="none" rtlCol="0">
            <a:spAutoFit/>
          </a:bodyPr>
          <a:lstStyle/>
          <a:p>
            <a:r>
              <a:rPr lang="en-US" sz="1400" dirty="0" smtClean="0"/>
              <a:t>Based on 70% modeling</a:t>
            </a:r>
            <a:endParaRPr lang="en-US" sz="1400" dirty="0"/>
          </a:p>
        </p:txBody>
      </p:sp>
    </p:spTree>
    <p:extLst>
      <p:ext uri="{BB962C8B-B14F-4D97-AF65-F5344CB8AC3E}">
        <p14:creationId xmlns:p14="http://schemas.microsoft.com/office/powerpoint/2010/main" val="4138794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3 – Setback Levee</a:t>
            </a:r>
          </a:p>
        </p:txBody>
      </p:sp>
      <p:sp>
        <p:nvSpPr>
          <p:cNvPr id="3" name="Content Placeholder 2"/>
          <p:cNvSpPr>
            <a:spLocks noGrp="1"/>
          </p:cNvSpPr>
          <p:nvPr>
            <p:ph sz="quarter" idx="10"/>
          </p:nvPr>
        </p:nvSpPr>
        <p:spPr>
          <a:prstGeom prst="rect">
            <a:avLst/>
          </a:prstGeom>
        </p:spPr>
        <p:txBody>
          <a:bodyPr/>
          <a:lstStyle/>
          <a:p>
            <a:pPr marL="0" indent="0">
              <a:buNone/>
            </a:pPr>
            <a:r>
              <a:rPr lang="en-US" dirty="0" smtClean="0"/>
              <a:t>Length – 17,400 feet Upstream + Middle + Downstream</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8200" y="1990908"/>
            <a:ext cx="10058400" cy="3341376"/>
          </a:xfrm>
          <a:prstGeom prst="rect">
            <a:avLst/>
          </a:prstGeom>
        </p:spPr>
      </p:pic>
    </p:spTree>
    <p:extLst>
      <p:ext uri="{BB962C8B-B14F-4D97-AF65-F5344CB8AC3E}">
        <p14:creationId xmlns:p14="http://schemas.microsoft.com/office/powerpoint/2010/main" val="2673525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7220" y="1230245"/>
            <a:ext cx="9958874" cy="587853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Looked to determine most cost effective alternative to meet the same target flood risk protection.  For this analysis there was no need for economics as each comparison targeted the same benefit.</a:t>
            </a:r>
          </a:p>
          <a:p>
            <a:pPr marL="285750" indent="-285750">
              <a:buFont typeface="Arial" panose="020B0604020202020204" pitchFamily="34" charset="0"/>
              <a:buChar char="•"/>
            </a:pPr>
            <a:r>
              <a:rPr lang="en-US" sz="2000" dirty="0" smtClean="0"/>
              <a:t>Started with New Projects: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The bypass channel was significantly more cost effective than a new dam</a:t>
            </a:r>
          </a:p>
          <a:p>
            <a:endParaRPr lang="en-US" dirty="0" smtClean="0"/>
          </a:p>
          <a:p>
            <a:pPr marL="285750" indent="-285750">
              <a:buFont typeface="Arial" panose="020B0604020202020204" pitchFamily="34" charset="0"/>
              <a:buChar char="•"/>
            </a:pPr>
            <a:endParaRPr lang="en-US" dirty="0"/>
          </a:p>
        </p:txBody>
      </p:sp>
      <p:sp>
        <p:nvSpPr>
          <p:cNvPr id="2" name="Title 1"/>
          <p:cNvSpPr>
            <a:spLocks noGrp="1"/>
          </p:cNvSpPr>
          <p:nvPr>
            <p:ph type="title"/>
          </p:nvPr>
        </p:nvSpPr>
        <p:spPr>
          <a:xfrm>
            <a:off x="954860" y="128981"/>
            <a:ext cx="10185088" cy="1033247"/>
          </a:xfrm>
        </p:spPr>
        <p:txBody>
          <a:bodyPr/>
          <a:lstStyle/>
          <a:p>
            <a:pPr algn="ctr"/>
            <a:r>
              <a:rPr lang="en-US" sz="3600" dirty="0" smtClean="0"/>
              <a:t>Alternative screening</a:t>
            </a:r>
            <a:br>
              <a:rPr lang="en-US" sz="3600" dirty="0" smtClean="0"/>
            </a:br>
            <a:r>
              <a:rPr lang="en-US" sz="3600" dirty="0" smtClean="0"/>
              <a:t>Trade off analysis (Jan – may 2019)</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113739908"/>
              </p:ext>
            </p:extLst>
          </p:nvPr>
        </p:nvGraphicFramePr>
        <p:xfrm>
          <a:off x="1247220" y="2710363"/>
          <a:ext cx="5388371" cy="2954406"/>
        </p:xfrm>
        <a:graphic>
          <a:graphicData uri="http://schemas.openxmlformats.org/drawingml/2006/table">
            <a:tbl>
              <a:tblPr firstRow="1" firstCol="1" bandRow="1"/>
              <a:tblGrid>
                <a:gridCol w="972996"/>
                <a:gridCol w="1104018"/>
                <a:gridCol w="843852"/>
                <a:gridCol w="973622"/>
                <a:gridCol w="1493883"/>
              </a:tblGrid>
              <a:tr h="1107902">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Design Flood Risk Management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New Storage (acre-feet)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New By-Pass Channel Capacity (cfs)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Flow through levee/concrete channel reach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cfs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69301">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New Large Dam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0.1-Percent (1,000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29,000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1,400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51">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New Large Bypass Channel</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0.1-Percent (1,000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4,700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1,400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301">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New Small Dam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0.1-Percent (1,000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12,800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3,500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51">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New Small Bypass Channel</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0.1-Percent (1,000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2,600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3,500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1247220" y="5706160"/>
            <a:ext cx="68441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a:t>
            </a: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Frequency based on 2008 regulated frequency curve in the Mill Creek water control manual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aseline="30000" dirty="0" smtClean="0">
                <a:latin typeface="Calibri" panose="020F0502020204030204" pitchFamily="34" charset="0"/>
                <a:cs typeface="Times New Roman" panose="02020603050405020304" pitchFamily="18" charset="0"/>
              </a:rPr>
              <a:t>2</a:t>
            </a:r>
            <a:r>
              <a:rPr lang="en-US" altLang="en-US" sz="1000" dirty="0" smtClean="0">
                <a:latin typeface="Calibri" panose="020F0502020204030204" pitchFamily="34" charset="0"/>
                <a:cs typeface="Times New Roman" panose="02020603050405020304" pitchFamily="18" charset="0"/>
              </a:rPr>
              <a:t> 40% Hydraulic Modeling</a:t>
            </a:r>
            <a:endParaRPr kumimoji="0" lang="en-US" altLang="en-US" sz="1800" b="0" i="0" u="none" strike="noStrike" cap="none" normalizeH="0" baseline="3000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251030" y="1991359"/>
            <a:ext cx="3353665" cy="1836531"/>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51030" y="3895907"/>
            <a:ext cx="3348978" cy="2142345"/>
          </a:xfrm>
          <a:prstGeom prst="rect">
            <a:avLst/>
          </a:prstGeom>
        </p:spPr>
      </p:pic>
      <p:sp>
        <p:nvSpPr>
          <p:cNvPr id="9" name="TextBox 8"/>
          <p:cNvSpPr txBox="1"/>
          <p:nvPr/>
        </p:nvSpPr>
        <p:spPr>
          <a:xfrm>
            <a:off x="7078914" y="2795787"/>
            <a:ext cx="1120820" cy="369332"/>
          </a:xfrm>
          <a:prstGeom prst="rect">
            <a:avLst/>
          </a:prstGeom>
          <a:noFill/>
        </p:spPr>
        <p:txBody>
          <a:bodyPr wrap="none" rtlCol="0">
            <a:spAutoFit/>
          </a:bodyPr>
          <a:lstStyle/>
          <a:p>
            <a:r>
              <a:rPr lang="en-US" dirty="0" smtClean="0"/>
              <a:t>1,400 </a:t>
            </a:r>
            <a:r>
              <a:rPr lang="en-US" dirty="0" err="1"/>
              <a:t>c</a:t>
            </a:r>
            <a:r>
              <a:rPr lang="en-US" dirty="0" err="1" smtClean="0"/>
              <a:t>fs</a:t>
            </a:r>
            <a:endParaRPr lang="en-US" dirty="0"/>
          </a:p>
        </p:txBody>
      </p:sp>
      <p:sp>
        <p:nvSpPr>
          <p:cNvPr id="10" name="TextBox 9"/>
          <p:cNvSpPr txBox="1"/>
          <p:nvPr/>
        </p:nvSpPr>
        <p:spPr>
          <a:xfrm>
            <a:off x="7050370" y="4654710"/>
            <a:ext cx="1120820" cy="369332"/>
          </a:xfrm>
          <a:prstGeom prst="rect">
            <a:avLst/>
          </a:prstGeom>
          <a:noFill/>
        </p:spPr>
        <p:txBody>
          <a:bodyPr wrap="none" rtlCol="0">
            <a:spAutoFit/>
          </a:bodyPr>
          <a:lstStyle/>
          <a:p>
            <a:r>
              <a:rPr lang="en-US" dirty="0" smtClean="0"/>
              <a:t>3,500 </a:t>
            </a:r>
            <a:r>
              <a:rPr lang="en-US" dirty="0" err="1"/>
              <a:t>c</a:t>
            </a:r>
            <a:r>
              <a:rPr lang="en-US" dirty="0" err="1" smtClean="0"/>
              <a:t>fs</a:t>
            </a:r>
            <a:endParaRPr lang="en-US" dirty="0"/>
          </a:p>
        </p:txBody>
      </p:sp>
    </p:spTree>
    <p:extLst>
      <p:ext uri="{BB962C8B-B14F-4D97-AF65-F5344CB8AC3E}">
        <p14:creationId xmlns:p14="http://schemas.microsoft.com/office/powerpoint/2010/main" val="67216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8908" y="2038770"/>
            <a:ext cx="5119153" cy="2879524"/>
          </a:xfrm>
          <a:prstGeom prst="rect">
            <a:avLst/>
          </a:prstGeom>
        </p:spPr>
      </p:pic>
      <p:sp>
        <p:nvSpPr>
          <p:cNvPr id="2" name="Title 1"/>
          <p:cNvSpPr>
            <a:spLocks noGrp="1"/>
          </p:cNvSpPr>
          <p:nvPr>
            <p:ph type="title"/>
          </p:nvPr>
        </p:nvSpPr>
        <p:spPr>
          <a:xfrm>
            <a:off x="954860" y="128981"/>
            <a:ext cx="10185088" cy="1033247"/>
          </a:xfrm>
        </p:spPr>
        <p:txBody>
          <a:bodyPr/>
          <a:lstStyle/>
          <a:p>
            <a:pPr algn="ctr"/>
            <a:r>
              <a:rPr lang="en-US" sz="3600" dirty="0" smtClean="0"/>
              <a:t>Alternative screening</a:t>
            </a:r>
            <a:br>
              <a:rPr lang="en-US" sz="3600" dirty="0" smtClean="0"/>
            </a:br>
            <a:r>
              <a:rPr lang="en-US" sz="3600" dirty="0" smtClean="0"/>
              <a:t>Trade off analysis (</a:t>
            </a:r>
            <a:r>
              <a:rPr lang="en-US" sz="3600" dirty="0" err="1" smtClean="0"/>
              <a:t>jan</a:t>
            </a:r>
            <a:r>
              <a:rPr lang="en-US" sz="3600" dirty="0" smtClean="0"/>
              <a:t>-may 2019)</a:t>
            </a:r>
            <a:endParaRPr lang="en-US" sz="3600" dirty="0"/>
          </a:p>
        </p:txBody>
      </p:sp>
      <p:sp>
        <p:nvSpPr>
          <p:cNvPr id="5" name="TextBox 4"/>
          <p:cNvSpPr txBox="1"/>
          <p:nvPr/>
        </p:nvSpPr>
        <p:spPr>
          <a:xfrm>
            <a:off x="1281404" y="1418253"/>
            <a:ext cx="9958874" cy="5262979"/>
          </a:xfrm>
          <a:prstGeom prst="rect">
            <a:avLst/>
          </a:prstGeom>
          <a:noFill/>
          <a:effectLst>
            <a:outerShdw blurRad="50800" dist="50800" dir="5400000" algn="ctr" rotWithShape="0">
              <a:srgbClr val="000000">
                <a:alpha val="10000"/>
              </a:srgbClr>
            </a:outerShdw>
          </a:effectLst>
        </p:spPr>
        <p:txBody>
          <a:bodyPr wrap="square" rtlCol="0">
            <a:spAutoFit/>
          </a:bodyPr>
          <a:lstStyle/>
          <a:p>
            <a:pPr marL="285750" indent="-285750">
              <a:buFont typeface="Arial" panose="020B0604020202020204" pitchFamily="34" charset="0"/>
              <a:buChar char="•"/>
            </a:pPr>
            <a:r>
              <a:rPr lang="en-US" sz="2000" dirty="0" smtClean="0"/>
              <a:t>Next looked at concrete channel rehab verses a new project:</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lvl="1"/>
            <a:endParaRPr lang="en-US" sz="2000" dirty="0" smtClean="0"/>
          </a:p>
          <a:p>
            <a:pPr marL="742950" lvl="1" indent="-285750">
              <a:buFont typeface="Arial" panose="020B0604020202020204" pitchFamily="34" charset="0"/>
              <a:buChar char="•"/>
            </a:pPr>
            <a:endParaRPr lang="en-US" sz="2000" dirty="0" smtClean="0"/>
          </a:p>
          <a:p>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This showed it was significantly more cost effective to Rehab than build a new project to mitigate.</a:t>
            </a:r>
          </a:p>
          <a:p>
            <a:endParaRPr lang="en-US" dirty="0" smtClean="0"/>
          </a:p>
          <a:p>
            <a:pPr marL="285750" indent="-285750">
              <a:buFont typeface="Arial" panose="020B0604020202020204" pitchFamily="34" charset="0"/>
              <a:buChar char="•"/>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94200994"/>
              </p:ext>
            </p:extLst>
          </p:nvPr>
        </p:nvGraphicFramePr>
        <p:xfrm>
          <a:off x="1208339" y="2038770"/>
          <a:ext cx="5485334" cy="2815518"/>
        </p:xfrm>
        <a:graphic>
          <a:graphicData uri="http://schemas.openxmlformats.org/drawingml/2006/table">
            <a:tbl>
              <a:tblPr firstRow="1" firstCol="1" bandRow="1"/>
              <a:tblGrid>
                <a:gridCol w="1094672"/>
                <a:gridCol w="1096081"/>
                <a:gridCol w="1095376"/>
                <a:gridCol w="1095376"/>
                <a:gridCol w="1103829"/>
              </a:tblGrid>
              <a:tr h="1407759">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Design Flood Risk Management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New Storage (acre-feet)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New By-Pass Channel Capacity (cfs)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Flow through levee/concrete channel reach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cfs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69253">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Rehab</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0.5-percent (200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3,500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253">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New Dam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0.5-percent (200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11,000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1,400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253">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New Bypass Channel</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0.5-percent (200 year)</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1,800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1,400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478279" y="4982300"/>
            <a:ext cx="68441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a:t>
            </a: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Frequency based on 2008 regulated frequency curve in the Mill Creek water control manual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aseline="30000" dirty="0" smtClean="0">
                <a:latin typeface="Calibri" panose="020F0502020204030204" pitchFamily="34" charset="0"/>
                <a:cs typeface="Times New Roman" panose="02020603050405020304" pitchFamily="18" charset="0"/>
              </a:rPr>
              <a:t>2</a:t>
            </a:r>
            <a:r>
              <a:rPr lang="en-US" altLang="en-US" sz="1000" dirty="0" smtClean="0">
                <a:latin typeface="Calibri" panose="020F0502020204030204" pitchFamily="34" charset="0"/>
                <a:cs typeface="Times New Roman" panose="02020603050405020304" pitchFamily="18" charset="0"/>
              </a:rPr>
              <a:t> 40 % Hydraulic Modeling</a:t>
            </a:r>
            <a:endParaRPr kumimoji="0" lang="en-US" altLang="en-US" sz="1800" b="0" i="0" u="none" strike="noStrike" cap="none" normalizeH="0" baseline="3000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6315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860" y="128981"/>
            <a:ext cx="10185088" cy="1033247"/>
          </a:xfrm>
        </p:spPr>
        <p:txBody>
          <a:bodyPr/>
          <a:lstStyle/>
          <a:p>
            <a:pPr algn="ctr"/>
            <a:r>
              <a:rPr lang="en-US" sz="3600" dirty="0" smtClean="0"/>
              <a:t>Alternative screening</a:t>
            </a:r>
            <a:br>
              <a:rPr lang="en-US" sz="3600" dirty="0" smtClean="0"/>
            </a:br>
            <a:r>
              <a:rPr lang="en-US" sz="3600" dirty="0" smtClean="0"/>
              <a:t>Trade off analysis (</a:t>
            </a:r>
            <a:r>
              <a:rPr lang="en-US" sz="3600" dirty="0" err="1" smtClean="0"/>
              <a:t>jan</a:t>
            </a:r>
            <a:r>
              <a:rPr lang="en-US" sz="3600" dirty="0" smtClean="0"/>
              <a:t>-may 2019)</a:t>
            </a:r>
            <a:endParaRPr lang="en-US" sz="3600" dirty="0"/>
          </a:p>
        </p:txBody>
      </p:sp>
      <p:sp>
        <p:nvSpPr>
          <p:cNvPr id="5" name="TextBox 4"/>
          <p:cNvSpPr txBox="1"/>
          <p:nvPr/>
        </p:nvSpPr>
        <p:spPr>
          <a:xfrm>
            <a:off x="1281404" y="1410291"/>
            <a:ext cx="9958874" cy="560153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Looked at small, medium and large scaled enhancements to existing project:</a:t>
            </a:r>
          </a:p>
          <a:p>
            <a:pPr marL="285750"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endParaRPr lang="en-US" sz="2000" dirty="0" smtClean="0"/>
          </a:p>
          <a:p>
            <a:endParaRPr lang="en-US" sz="2000" dirty="0" smtClean="0"/>
          </a:p>
          <a:p>
            <a:pPr marL="285750" indent="-285750">
              <a:buFont typeface="Arial" panose="020B0604020202020204" pitchFamily="34" charset="0"/>
              <a:buChar char="•"/>
            </a:pPr>
            <a:r>
              <a:rPr lang="en-US" sz="2000" dirty="0" smtClean="0"/>
              <a:t>Dam raise was consistently more expensive for same benefits</a:t>
            </a:r>
          </a:p>
          <a:p>
            <a:pPr marL="285750" indent="-285750">
              <a:buFont typeface="Arial" panose="020B0604020202020204" pitchFamily="34" charset="0"/>
              <a:buChar char="•"/>
            </a:pPr>
            <a:r>
              <a:rPr lang="en-US" sz="2000" dirty="0" smtClean="0"/>
              <a:t>Levee setback reaches were too short to offer flood risk reduction, also desired vegetation would negate any benefits if a long reach were found.</a:t>
            </a:r>
          </a:p>
          <a:p>
            <a:pPr marL="285750" indent="-285750">
              <a:buFont typeface="Arial" panose="020B0604020202020204" pitchFamily="34" charset="0"/>
              <a:buChar char="•"/>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59927036"/>
              </p:ext>
            </p:extLst>
          </p:nvPr>
        </p:nvGraphicFramePr>
        <p:xfrm>
          <a:off x="1760434" y="1869737"/>
          <a:ext cx="8491007" cy="3338474"/>
        </p:xfrm>
        <a:graphic>
          <a:graphicData uri="http://schemas.openxmlformats.org/drawingml/2006/table">
            <a:tbl>
              <a:tblPr firstRow="1" firstCol="1" bandRow="1"/>
              <a:tblGrid>
                <a:gridCol w="2257704"/>
                <a:gridCol w="2077768"/>
                <a:gridCol w="1883692"/>
                <a:gridCol w="2271843"/>
              </a:tblGrid>
              <a:tr h="246166">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Project Tradeoff</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Project Alternative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Flood Risk Target</a:t>
                      </a:r>
                      <a:r>
                        <a:rPr lang="en-US" sz="1200" b="1"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Project Change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6166">
                <a:tc rowSpan="3">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Small Modification to Existing Project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Small Dam Raise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0.43-Percent (230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2 foot raise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66">
                <a:tc vMerge="1">
                  <a:txBody>
                    <a:bodyPr/>
                    <a:lstStyle/>
                    <a:p>
                      <a:endParaRPr lang="en-US"/>
                    </a:p>
                  </a:txBody>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Small Excavation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0.43-Percent (230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462 acre-feet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66">
                <a:tc vMerge="1">
                  <a:txBody>
                    <a:bodyPr/>
                    <a:lstStyle/>
                    <a:p>
                      <a:endParaRPr lang="en-US"/>
                    </a:p>
                  </a:txBody>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Small Levee Raise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0.43-Percent (230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3,700 </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cfs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66">
                <a:tc rowSpan="3">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Moderate Modification to Existing Project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Moderate Dam Raise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0.37-Percent (270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5 foot raise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66">
                <a:tc vMerge="1">
                  <a:txBody>
                    <a:bodyPr/>
                    <a:lstStyle/>
                    <a:p>
                      <a:endParaRPr lang="en-US"/>
                    </a:p>
                  </a:txBody>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Moderate Excavation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0.37-Percent (270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1,188 acre-feet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482">
                <a:tc vMerge="1">
                  <a:txBody>
                    <a:bodyPr/>
                    <a:lstStyle/>
                    <a:p>
                      <a:endParaRPr lang="en-US"/>
                    </a:p>
                  </a:txBody>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Moderate Levee Raise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0.37-Percent (270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4,000 </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cfs</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(max without bridge backwater)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332">
                <a:tc rowSpan="3">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Large Modification to Existing Project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Large Dam Raise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0.32-Percent (310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9 foot raise (max valley capacity)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66">
                <a:tc vMerge="1">
                  <a:txBody>
                    <a:bodyPr/>
                    <a:lstStyle/>
                    <a:p>
                      <a:endParaRPr lang="en-US"/>
                    </a:p>
                  </a:txBody>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Large Excavation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0.32-Percent (310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2,209 acre-feet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66">
                <a:tc vMerge="1">
                  <a:txBody>
                    <a:bodyPr/>
                    <a:lstStyle/>
                    <a:p>
                      <a:endParaRPr lang="en-US"/>
                    </a:p>
                  </a:txBody>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Large Levee Raise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0.32-Percent (310 year)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4,300 </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cfs</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(raise</a:t>
                      </a:r>
                      <a:r>
                        <a:rPr lang="en-US" sz="1200" baseline="0" dirty="0" smtClean="0">
                          <a:effectLst/>
                          <a:latin typeface="Arial" panose="020B0604020202020204" pitchFamily="34" charset="0"/>
                          <a:ea typeface="Calibri" panose="020F0502020204030204" pitchFamily="34" charset="0"/>
                          <a:cs typeface="Times New Roman" panose="02020603050405020304" pitchFamily="18" charset="0"/>
                        </a:rPr>
                        <a:t> bridges)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332">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Levee Setback verses Levee Raise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Levee Setback verses Raise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Varies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Levee setback at equal height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760434" y="5208207"/>
            <a:ext cx="96690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a:t>
            </a: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Frequency based on 2008 regulated frequency curve in the Mill Creek water control manual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aseline="30000" dirty="0" smtClean="0">
                <a:latin typeface="Calibri" panose="020F0502020204030204" pitchFamily="34" charset="0"/>
                <a:cs typeface="Times New Roman" panose="02020603050405020304" pitchFamily="18" charset="0"/>
              </a:rPr>
              <a:t>2</a:t>
            </a:r>
            <a:r>
              <a:rPr lang="en-US" altLang="en-US" sz="1000" dirty="0" smtClean="0">
                <a:latin typeface="Calibri" panose="020F0502020204030204" pitchFamily="34" charset="0"/>
                <a:cs typeface="Times New Roman" panose="02020603050405020304" pitchFamily="18" charset="0"/>
              </a:rPr>
              <a:t> 40% Hydraulic Modeling</a:t>
            </a:r>
            <a:endParaRPr kumimoji="0" lang="en-US" altLang="en-US" sz="1800" b="0" i="0" u="none" strike="noStrike" cap="none" normalizeH="0" baseline="3000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0394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860" y="128981"/>
            <a:ext cx="10185088" cy="1033247"/>
          </a:xfrm>
        </p:spPr>
        <p:txBody>
          <a:bodyPr/>
          <a:lstStyle/>
          <a:p>
            <a:pPr algn="ctr"/>
            <a:r>
              <a:rPr lang="en-US" sz="3600" dirty="0" smtClean="0"/>
              <a:t>Alternative screening</a:t>
            </a:r>
            <a:br>
              <a:rPr lang="en-US" sz="3600" dirty="0" smtClean="0"/>
            </a:br>
            <a:r>
              <a:rPr lang="en-US" sz="3600" dirty="0" smtClean="0"/>
              <a:t>Maximum Benefit (</a:t>
            </a:r>
            <a:r>
              <a:rPr lang="en-US" sz="3600" dirty="0" err="1" smtClean="0"/>
              <a:t>jan</a:t>
            </a:r>
            <a:r>
              <a:rPr lang="en-US" sz="3600" dirty="0" smtClean="0"/>
              <a:t>-may 2019)</a:t>
            </a:r>
            <a:endParaRPr lang="en-US" sz="3600" dirty="0"/>
          </a:p>
        </p:txBody>
      </p:sp>
      <p:sp>
        <p:nvSpPr>
          <p:cNvPr id="5" name="TextBox 4"/>
          <p:cNvSpPr txBox="1"/>
          <p:nvPr/>
        </p:nvSpPr>
        <p:spPr>
          <a:xfrm>
            <a:off x="1281404" y="1418253"/>
            <a:ext cx="9958874" cy="5293757"/>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Maximum Benefit</a:t>
            </a:r>
          </a:p>
          <a:p>
            <a:pPr marL="742950" lvl="1" indent="-285750">
              <a:buFont typeface="Arial" panose="020B0604020202020204" pitchFamily="34" charset="0"/>
              <a:buChar char="•"/>
            </a:pPr>
            <a:r>
              <a:rPr lang="en-US" sz="2000" dirty="0" smtClean="0"/>
              <a:t>Rough 1000 year inundation model and damages were calculated as a upper bound to what could be afforded by the project.</a:t>
            </a:r>
          </a:p>
          <a:p>
            <a:pPr marL="1200150" lvl="2" indent="-285750">
              <a:buFont typeface="Arial" panose="020B0604020202020204" pitchFamily="34" charset="0"/>
              <a:buChar char="•"/>
            </a:pPr>
            <a:r>
              <a:rPr lang="en-US" sz="2000" dirty="0" smtClean="0"/>
              <a:t>Used no Breach, Tunnel blockage, wall failure and levee failure scenarios.</a:t>
            </a:r>
          </a:p>
          <a:p>
            <a:pPr marL="1200150" lvl="2" indent="-285750">
              <a:buFont typeface="Arial" panose="020B0604020202020204" pitchFamily="34" charset="0"/>
              <a:buChar char="•"/>
            </a:pPr>
            <a:r>
              <a:rPr lang="en-US" sz="2000" dirty="0" smtClean="0"/>
              <a:t>Economics modeling</a:t>
            </a:r>
          </a:p>
          <a:p>
            <a:pPr marL="742950" lvl="1" indent="-285750">
              <a:buFont typeface="Arial" panose="020B0604020202020204" pitchFamily="34" charset="0"/>
              <a:buChar char="•"/>
            </a:pPr>
            <a:r>
              <a:rPr lang="en-US" sz="2000" dirty="0" smtClean="0"/>
              <a:t>Screened out all new dams and bypasses. Screened out large changes to existing project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What was left after Trade-Off Analysis and Maximum Benefit Analysis</a:t>
            </a:r>
          </a:p>
          <a:p>
            <a:pPr marL="742950" lvl="1" indent="-285750">
              <a:buFont typeface="Arial" panose="020B0604020202020204" pitchFamily="34" charset="0"/>
              <a:buChar char="•"/>
            </a:pPr>
            <a:r>
              <a:rPr lang="en-US" sz="2000" dirty="0" smtClean="0"/>
              <a:t>Channel Rehab of Concrete Channel</a:t>
            </a:r>
          </a:p>
          <a:p>
            <a:pPr marL="742950" lvl="1" indent="-285750">
              <a:buFont typeface="Arial" panose="020B0604020202020204" pitchFamily="34" charset="0"/>
              <a:buChar char="•"/>
            </a:pPr>
            <a:r>
              <a:rPr lang="en-US" sz="2000" dirty="0" smtClean="0"/>
              <a:t>Small Excavation</a:t>
            </a:r>
          </a:p>
          <a:p>
            <a:pPr marL="742950" lvl="1" indent="-285750">
              <a:buFont typeface="Arial" panose="020B0604020202020204" pitchFamily="34" charset="0"/>
              <a:buChar char="•"/>
            </a:pPr>
            <a:r>
              <a:rPr lang="en-US" sz="2000" dirty="0" smtClean="0"/>
              <a:t>Small Levee Raise</a:t>
            </a:r>
          </a:p>
          <a:p>
            <a:pPr marL="742950" lvl="1" indent="-285750">
              <a:buFont typeface="Arial" panose="020B0604020202020204" pitchFamily="34" charset="0"/>
              <a:buChar char="•"/>
            </a:pPr>
            <a:r>
              <a:rPr lang="en-US" sz="2000" dirty="0" smtClean="0"/>
              <a:t>Moderate Excavation</a:t>
            </a:r>
          </a:p>
          <a:p>
            <a:pPr marL="742950" lvl="1" indent="-285750">
              <a:buFont typeface="Arial" panose="020B0604020202020204" pitchFamily="34" charset="0"/>
              <a:buChar char="•"/>
            </a:pPr>
            <a:r>
              <a:rPr lang="en-US" sz="2000" dirty="0" smtClean="0"/>
              <a:t>Moderate Levee Raise</a:t>
            </a:r>
          </a:p>
          <a:p>
            <a:pPr marL="742950" lvl="1" indent="-285750">
              <a:buFont typeface="Arial" panose="020B0604020202020204" pitchFamily="34" charset="0"/>
              <a:buChar char="•"/>
            </a:pPr>
            <a:r>
              <a:rPr lang="en-US" sz="2000" dirty="0" smtClean="0"/>
              <a:t>Operational Changes (no-cost change)</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80977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860" y="128981"/>
            <a:ext cx="10185088" cy="1725456"/>
          </a:xfrm>
        </p:spPr>
        <p:txBody>
          <a:bodyPr/>
          <a:lstStyle/>
          <a:p>
            <a:pPr algn="ctr"/>
            <a:r>
              <a:rPr lang="en-US" sz="3600" dirty="0" smtClean="0"/>
              <a:t>Alternative screening</a:t>
            </a:r>
            <a:br>
              <a:rPr lang="en-US" sz="3600" dirty="0" smtClean="0"/>
            </a:br>
            <a:r>
              <a:rPr lang="en-US" sz="3600" dirty="0" smtClean="0"/>
              <a:t>70% Modeling leading to tsp</a:t>
            </a:r>
            <a:br>
              <a:rPr lang="en-US" sz="3600" dirty="0" smtClean="0"/>
            </a:br>
            <a:r>
              <a:rPr lang="en-US" sz="3600" dirty="0" smtClean="0"/>
              <a:t>(June – September 2019)</a:t>
            </a:r>
            <a:endParaRPr lang="en-US" sz="3600" dirty="0"/>
          </a:p>
        </p:txBody>
      </p:sp>
      <p:sp>
        <p:nvSpPr>
          <p:cNvPr id="5" name="TextBox 4"/>
          <p:cNvSpPr txBox="1"/>
          <p:nvPr/>
        </p:nvSpPr>
        <p:spPr>
          <a:xfrm>
            <a:off x="1181074" y="1948092"/>
            <a:ext cx="10193378"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Reservoir Operations Model</a:t>
            </a:r>
          </a:p>
          <a:p>
            <a:pPr marL="285750" indent="-285750">
              <a:buFont typeface="Arial" panose="020B0604020202020204" pitchFamily="34" charset="0"/>
              <a:buChar char="•"/>
            </a:pPr>
            <a:r>
              <a:rPr lang="en-US" dirty="0" smtClean="0"/>
              <a:t>Updated Frequency Curve </a:t>
            </a:r>
          </a:p>
          <a:p>
            <a:pPr marL="742950" lvl="1" indent="-285750">
              <a:buFont typeface="Arial" panose="020B0604020202020204" pitchFamily="34" charset="0"/>
              <a:buChar char="•"/>
            </a:pPr>
            <a:r>
              <a:rPr lang="en-US" dirty="0" smtClean="0"/>
              <a:t>including </a:t>
            </a:r>
            <a:r>
              <a:rPr lang="en-US" dirty="0" smtClean="0">
                <a:solidFill>
                  <a:srgbClr val="FF0000"/>
                </a:solidFill>
              </a:rPr>
              <a:t>multi-peaks</a:t>
            </a:r>
            <a:r>
              <a:rPr lang="en-US" dirty="0" smtClean="0"/>
              <a:t> in a Monte </a:t>
            </a:r>
            <a:r>
              <a:rPr lang="en-US" dirty="0"/>
              <a:t>C</a:t>
            </a:r>
            <a:r>
              <a:rPr lang="en-US" dirty="0" smtClean="0"/>
              <a:t>arlo approach to scaling existing events to a larger array</a:t>
            </a:r>
          </a:p>
          <a:p>
            <a:pPr marL="742950" lvl="1" indent="-285750">
              <a:buFont typeface="Arial" panose="020B0604020202020204" pitchFamily="34" charset="0"/>
              <a:buChar char="•"/>
            </a:pPr>
            <a:r>
              <a:rPr lang="en-US" dirty="0" smtClean="0"/>
              <a:t>200 year changed to 175 year for maintaining 3,500 </a:t>
            </a:r>
            <a:r>
              <a:rPr lang="en-US" dirty="0" err="1" smtClean="0"/>
              <a:t>cfs</a:t>
            </a:r>
            <a:r>
              <a:rPr lang="en-US" dirty="0" smtClean="0"/>
              <a:t> capacity (</a:t>
            </a:r>
            <a:r>
              <a:rPr lang="en-US" dirty="0" smtClean="0">
                <a:solidFill>
                  <a:srgbClr val="FF0000"/>
                </a:solidFill>
              </a:rPr>
              <a:t>increased risk</a:t>
            </a:r>
            <a:r>
              <a:rPr lang="en-US" dirty="0" smtClean="0"/>
              <a:t>)</a:t>
            </a:r>
          </a:p>
          <a:p>
            <a:pPr marL="285750" indent="-285750">
              <a:buFont typeface="Arial" panose="020B0604020202020204" pitchFamily="34" charset="0"/>
              <a:buChar char="•"/>
            </a:pPr>
            <a:r>
              <a:rPr lang="en-US" dirty="0" smtClean="0"/>
              <a:t>Updated Hydraulic Model (including failure scenarios)</a:t>
            </a:r>
          </a:p>
          <a:p>
            <a:pPr marL="285750" indent="-285750">
              <a:buFont typeface="Arial" panose="020B0604020202020204" pitchFamily="34" charset="0"/>
              <a:buChar char="•"/>
            </a:pPr>
            <a:r>
              <a:rPr lang="en-US" dirty="0" smtClean="0"/>
              <a:t>Economics modeling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Alternatives studied</a:t>
            </a:r>
          </a:p>
          <a:p>
            <a:pPr marL="742950" lvl="1" indent="-285750">
              <a:buFont typeface="Arial" panose="020B0604020202020204" pitchFamily="34" charset="0"/>
              <a:buChar char="•"/>
            </a:pPr>
            <a:r>
              <a:rPr lang="en-US" dirty="0" smtClean="0"/>
              <a:t>Rehab of concrete channel (included as a part of each of the following alternatives)</a:t>
            </a:r>
          </a:p>
          <a:p>
            <a:pPr marL="742950" lvl="1" indent="-285750">
              <a:buFont typeface="Arial" panose="020B0604020202020204" pitchFamily="34" charset="0"/>
              <a:buChar char="•"/>
            </a:pPr>
            <a:r>
              <a:rPr lang="en-US" dirty="0" smtClean="0"/>
              <a:t>Small </a:t>
            </a:r>
            <a:r>
              <a:rPr lang="en-US" dirty="0"/>
              <a:t>Excavation</a:t>
            </a:r>
          </a:p>
          <a:p>
            <a:pPr marL="742950" lvl="1" indent="-285750">
              <a:buFont typeface="Arial" panose="020B0604020202020204" pitchFamily="34" charset="0"/>
              <a:buChar char="•"/>
            </a:pPr>
            <a:r>
              <a:rPr lang="en-US" dirty="0"/>
              <a:t>Small Levee Raise</a:t>
            </a:r>
          </a:p>
          <a:p>
            <a:pPr marL="742950" lvl="1" indent="-285750">
              <a:buFont typeface="Arial" panose="020B0604020202020204" pitchFamily="34" charset="0"/>
              <a:buChar char="•"/>
            </a:pPr>
            <a:r>
              <a:rPr lang="en-US" dirty="0"/>
              <a:t>Moderate Excavation</a:t>
            </a:r>
          </a:p>
          <a:p>
            <a:pPr marL="742950" lvl="1" indent="-285750">
              <a:buFont typeface="Arial" panose="020B0604020202020204" pitchFamily="34" charset="0"/>
              <a:buChar char="•"/>
            </a:pPr>
            <a:r>
              <a:rPr lang="en-US" dirty="0"/>
              <a:t>Moderate Levee </a:t>
            </a:r>
            <a:r>
              <a:rPr lang="en-US" dirty="0" smtClean="0"/>
              <a:t>Raise</a:t>
            </a:r>
          </a:p>
          <a:p>
            <a:pPr marL="742950" lvl="1" indent="-285750">
              <a:buFont typeface="Arial" panose="020B0604020202020204" pitchFamily="34" charset="0"/>
              <a:buChar char="•"/>
            </a:pPr>
            <a:r>
              <a:rPr lang="en-US" dirty="0" smtClean="0"/>
              <a:t>Small Excavation and Small Levee Raise</a:t>
            </a:r>
            <a:endParaRPr lang="en-US" dirty="0"/>
          </a:p>
          <a:p>
            <a:pPr marL="742950" lvl="1" indent="-285750">
              <a:buFont typeface="Arial" panose="020B0604020202020204" pitchFamily="34" charset="0"/>
              <a:buChar char="•"/>
            </a:pPr>
            <a:r>
              <a:rPr lang="en-US" dirty="0"/>
              <a:t>Operational Changes (no-cost change)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TSP – Operations Change, Levee Raise and Rehab</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39155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83" y="94798"/>
            <a:ext cx="9941597" cy="1725456"/>
          </a:xfrm>
        </p:spPr>
        <p:txBody>
          <a:bodyPr/>
          <a:lstStyle/>
          <a:p>
            <a:pPr algn="ctr"/>
            <a:r>
              <a:rPr lang="en-US" sz="3600" dirty="0" smtClean="0"/>
              <a:t>TSP – Operations change, </a:t>
            </a:r>
            <a:br>
              <a:rPr lang="en-US" sz="3600" dirty="0" smtClean="0"/>
            </a:br>
            <a:r>
              <a:rPr lang="en-US" sz="3600" dirty="0" smtClean="0"/>
              <a:t>small levee raise, Rehab</a:t>
            </a:r>
            <a:br>
              <a:rPr lang="en-US" sz="3600" dirty="0" smtClean="0"/>
            </a:br>
            <a:r>
              <a:rPr lang="en-US" sz="3600" dirty="0" smtClean="0"/>
              <a:t>(October - </a:t>
            </a:r>
            <a:r>
              <a:rPr lang="en-US" sz="3600" dirty="0" err="1" smtClean="0"/>
              <a:t>december</a:t>
            </a:r>
            <a:r>
              <a:rPr lang="en-US" sz="3600" dirty="0" smtClean="0"/>
              <a:t> 2019)</a:t>
            </a:r>
            <a:endParaRPr lang="en-US" sz="3600" dirty="0"/>
          </a:p>
        </p:txBody>
      </p:sp>
      <p:sp>
        <p:nvSpPr>
          <p:cNvPr id="5" name="TextBox 4"/>
          <p:cNvSpPr txBox="1"/>
          <p:nvPr/>
        </p:nvSpPr>
        <p:spPr>
          <a:xfrm>
            <a:off x="1418602" y="6349460"/>
            <a:ext cx="2125903" cy="307777"/>
          </a:xfrm>
          <a:prstGeom prst="rect">
            <a:avLst/>
          </a:prstGeom>
          <a:noFill/>
        </p:spPr>
        <p:txBody>
          <a:bodyPr wrap="none" rtlCol="0">
            <a:spAutoFit/>
          </a:bodyPr>
          <a:lstStyle/>
          <a:p>
            <a:r>
              <a:rPr lang="en-US" sz="1400" dirty="0" smtClean="0"/>
              <a:t>Based on 70% modeling</a:t>
            </a:r>
            <a:endParaRPr lang="en-US"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927" y="2016808"/>
            <a:ext cx="6879850" cy="42899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776" y="2016809"/>
            <a:ext cx="4991753" cy="3743815"/>
          </a:xfrm>
          <a:prstGeom prst="rect">
            <a:avLst/>
          </a:prstGeom>
        </p:spPr>
      </p:pic>
    </p:spTree>
    <p:extLst>
      <p:ext uri="{BB962C8B-B14F-4D97-AF65-F5344CB8AC3E}">
        <p14:creationId xmlns:p14="http://schemas.microsoft.com/office/powerpoint/2010/main" val="1836690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a Levee Raise?</a:t>
            </a:r>
            <a:endParaRPr lang="en-US" dirty="0"/>
          </a:p>
        </p:txBody>
      </p:sp>
      <p:sp>
        <p:nvSpPr>
          <p:cNvPr id="3" name="TextBox 2"/>
          <p:cNvSpPr txBox="1"/>
          <p:nvPr/>
        </p:nvSpPr>
        <p:spPr>
          <a:xfrm>
            <a:off x="1130710" y="914400"/>
            <a:ext cx="10337125" cy="2862322"/>
          </a:xfrm>
          <a:prstGeom prst="rect">
            <a:avLst/>
          </a:prstGeom>
          <a:noFill/>
        </p:spPr>
        <p:txBody>
          <a:bodyPr wrap="none" rtlCol="0">
            <a:spAutoFit/>
          </a:bodyPr>
          <a:lstStyle/>
          <a:p>
            <a:r>
              <a:rPr lang="en-US" dirty="0" smtClean="0"/>
              <a:t>We just passed over 3,900 </a:t>
            </a:r>
            <a:r>
              <a:rPr lang="en-US" dirty="0" err="1" smtClean="0"/>
              <a:t>cfs</a:t>
            </a:r>
            <a:r>
              <a:rPr lang="en-US" dirty="0" smtClean="0"/>
              <a:t> February 7, 2020. Why do we need to raise the levees for 3,700 </a:t>
            </a:r>
            <a:r>
              <a:rPr lang="en-US" dirty="0" err="1" smtClean="0"/>
              <a:t>cfs</a:t>
            </a:r>
            <a:r>
              <a:rPr lang="en-US" dirty="0" smtClean="0"/>
              <a:t>?</a:t>
            </a:r>
          </a:p>
          <a:p>
            <a:pPr marL="285750" indent="-285750">
              <a:buFont typeface="Arial" panose="020B0604020202020204" pitchFamily="34" charset="0"/>
              <a:buChar char="•"/>
            </a:pPr>
            <a:endParaRPr lang="en-US" dirty="0" smtClean="0"/>
          </a:p>
          <a:p>
            <a:r>
              <a:rPr lang="en-US" dirty="0" smtClean="0"/>
              <a:t>Levees need freeboard for uncertainty.  </a:t>
            </a:r>
          </a:p>
          <a:p>
            <a:pPr marL="285750" indent="-285750">
              <a:buFont typeface="Arial" panose="020B0604020202020204" pitchFamily="34" charset="0"/>
              <a:buChar char="•"/>
            </a:pPr>
            <a:r>
              <a:rPr lang="en-US" dirty="0" smtClean="0"/>
              <a:t>Uncertainty in operations/hydrology</a:t>
            </a:r>
          </a:p>
          <a:p>
            <a:pPr marL="742950" lvl="1" indent="-285750">
              <a:buFont typeface="Arial" panose="020B0604020202020204" pitchFamily="34" charset="0"/>
              <a:buChar char="•"/>
            </a:pPr>
            <a:r>
              <a:rPr lang="en-US" dirty="0" smtClean="0"/>
              <a:t>Intent was to limit flows to 3,800 </a:t>
            </a:r>
            <a:r>
              <a:rPr lang="en-US" dirty="0" err="1" smtClean="0"/>
              <a:t>cfs</a:t>
            </a:r>
            <a:r>
              <a:rPr lang="en-US" dirty="0" smtClean="0"/>
              <a:t> through town.  </a:t>
            </a:r>
          </a:p>
          <a:p>
            <a:pPr marL="742950" lvl="1" indent="-285750">
              <a:buFont typeface="Arial" panose="020B0604020202020204" pitchFamily="34" charset="0"/>
              <a:buChar char="•"/>
            </a:pPr>
            <a:r>
              <a:rPr lang="en-US" dirty="0" smtClean="0"/>
              <a:t>Fluctuation in flows 3,600-4,100 </a:t>
            </a:r>
            <a:r>
              <a:rPr lang="en-US" dirty="0" err="1" smtClean="0"/>
              <a:t>cfs</a:t>
            </a:r>
            <a:endParaRPr lang="en-US" dirty="0"/>
          </a:p>
          <a:p>
            <a:pPr marL="285750" indent="-285750">
              <a:buFont typeface="Arial" panose="020B0604020202020204" pitchFamily="34" charset="0"/>
              <a:buChar char="•"/>
            </a:pPr>
            <a:r>
              <a:rPr lang="en-US" dirty="0" smtClean="0"/>
              <a:t>Uncertainty in hydraulics</a:t>
            </a:r>
          </a:p>
          <a:p>
            <a:pPr marL="742950" lvl="1" indent="-285750">
              <a:buFont typeface="Arial" panose="020B0604020202020204" pitchFamily="34" charset="0"/>
              <a:buChar char="•"/>
            </a:pPr>
            <a:r>
              <a:rPr lang="en-US" dirty="0" smtClean="0"/>
              <a:t>Waves</a:t>
            </a:r>
          </a:p>
          <a:p>
            <a:pPr marL="742950" lvl="1" indent="-285750">
              <a:buFont typeface="Arial" panose="020B0604020202020204" pitchFamily="34" charset="0"/>
              <a:buChar char="•"/>
            </a:pPr>
            <a:r>
              <a:rPr lang="en-US" dirty="0" smtClean="0"/>
              <a:t>Friction</a:t>
            </a:r>
          </a:p>
          <a:p>
            <a:pPr marL="742950" lvl="1" indent="-285750">
              <a:buFont typeface="Arial" panose="020B0604020202020204" pitchFamily="34" charset="0"/>
              <a:buChar char="•"/>
            </a:pPr>
            <a:r>
              <a:rPr lang="en-US" dirty="0" smtClean="0"/>
              <a:t>Banking  </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3394" y="3776722"/>
            <a:ext cx="4824569" cy="2810154"/>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82153" y="2854577"/>
            <a:ext cx="6769810" cy="3415128"/>
          </a:xfrm>
          <a:prstGeom prst="rect">
            <a:avLst/>
          </a:prstGeom>
        </p:spPr>
      </p:pic>
      <p:sp>
        <p:nvSpPr>
          <p:cNvPr id="4" name="TextBox 3"/>
          <p:cNvSpPr txBox="1"/>
          <p:nvPr/>
        </p:nvSpPr>
        <p:spPr>
          <a:xfrm>
            <a:off x="5969333" y="6319144"/>
            <a:ext cx="5395451" cy="369332"/>
          </a:xfrm>
          <a:prstGeom prst="rect">
            <a:avLst/>
          </a:prstGeom>
          <a:noFill/>
        </p:spPr>
        <p:txBody>
          <a:bodyPr wrap="none" rtlCol="0">
            <a:spAutoFit/>
          </a:bodyPr>
          <a:lstStyle/>
          <a:p>
            <a:r>
              <a:rPr lang="en-US" dirty="0" smtClean="0"/>
              <a:t>Waves Downstream 9</a:t>
            </a:r>
            <a:r>
              <a:rPr lang="en-US" baseline="30000" dirty="0" smtClean="0"/>
              <a:t>th</a:t>
            </a:r>
            <a:r>
              <a:rPr lang="en-US" dirty="0" smtClean="0"/>
              <a:t> and upstream </a:t>
            </a:r>
            <a:r>
              <a:rPr lang="en-US" dirty="0" err="1" smtClean="0"/>
              <a:t>Gose</a:t>
            </a:r>
            <a:r>
              <a:rPr lang="en-US" dirty="0" smtClean="0"/>
              <a:t> Street</a:t>
            </a:r>
            <a:endParaRPr lang="en-US" dirty="0"/>
          </a:p>
        </p:txBody>
      </p:sp>
    </p:spTree>
    <p:extLst>
      <p:ext uri="{BB962C8B-B14F-4D97-AF65-F5344CB8AC3E}">
        <p14:creationId xmlns:p14="http://schemas.microsoft.com/office/powerpoint/2010/main" val="369730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7"/>
          <a:stretch/>
        </p:blipFill>
        <p:spPr>
          <a:xfrm>
            <a:off x="83286" y="962285"/>
            <a:ext cx="12013323" cy="5801711"/>
          </a:xfrm>
          <a:prstGeom prst="rect">
            <a:avLst/>
          </a:prstGeom>
        </p:spPr>
      </p:pic>
      <p:sp>
        <p:nvSpPr>
          <p:cNvPr id="6" name="Rectangle 5"/>
          <p:cNvSpPr/>
          <p:nvPr/>
        </p:nvSpPr>
        <p:spPr>
          <a:xfrm>
            <a:off x="609599" y="2259723"/>
            <a:ext cx="4403835" cy="966953"/>
          </a:xfrm>
          <a:prstGeom prst="rect">
            <a:avLst/>
          </a:prstGeom>
          <a:noFill/>
          <a:scene3d>
            <a:camera prst="orthographicFront"/>
            <a:lightRig rig="threePt" dir="t"/>
          </a:scene3d>
          <a:sp3d>
            <a:bevelT w="165100" prst="coolSlant"/>
          </a:sp3d>
        </p:spPr>
        <p:txBody>
          <a:bodyPr wrap="none" lIns="91440" tIns="45720" rIns="91440" bIns="45720">
            <a:prstTxWarp prst="textFadeRight">
              <a:avLst>
                <a:gd name="adj" fmla="val 28639"/>
              </a:avLst>
            </a:prstTxWarp>
            <a:spAutoFit/>
          </a:bodyPr>
          <a:lstStyle/>
          <a:p>
            <a:pPr algn="ctr"/>
            <a:r>
              <a:rPr lang="en-US" sz="5400" b="1" dirty="0">
                <a:ln w="10160">
                  <a:solidFill>
                    <a:srgbClr val="FFFFFF"/>
                  </a:solidFill>
                  <a:prstDash val="solid"/>
                </a:ln>
                <a:solidFill>
                  <a:srgbClr val="000000"/>
                </a:solidFill>
                <a:effectLst>
                  <a:outerShdw blurRad="38100" dist="22860" dir="5400000" algn="tl" rotWithShape="0">
                    <a:srgbClr val="000000">
                      <a:alpha val="30000"/>
                    </a:srgbClr>
                  </a:outerShdw>
                </a:effectLst>
              </a:rPr>
              <a:t>Questions!</a:t>
            </a:r>
          </a:p>
        </p:txBody>
      </p:sp>
    </p:spTree>
    <p:extLst>
      <p:ext uri="{BB962C8B-B14F-4D97-AF65-F5344CB8AC3E}">
        <p14:creationId xmlns:p14="http://schemas.microsoft.com/office/powerpoint/2010/main" val="1868693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1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2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3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4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5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6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8.xml><?xml version="1.0" encoding="utf-8"?>
<a:theme xmlns:a="http://schemas.openxmlformats.org/drawingml/2006/main" name="7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844</Words>
  <Application>Microsoft Office PowerPoint</Application>
  <PresentationFormat>Widescreen</PresentationFormat>
  <Paragraphs>232</Paragraphs>
  <Slides>13</Slides>
  <Notes>3</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13</vt:i4>
      </vt:variant>
    </vt:vector>
  </HeadingPairs>
  <TitlesOfParts>
    <vt:vector size="25" baseType="lpstr">
      <vt:lpstr>ＭＳ Ｐゴシック</vt:lpstr>
      <vt:lpstr>Arial</vt:lpstr>
      <vt:lpstr>Calibri</vt:lpstr>
      <vt:lpstr>Times New Roman</vt:lpstr>
      <vt:lpstr>Content Templates</vt:lpstr>
      <vt:lpstr>1_Content Templates</vt:lpstr>
      <vt:lpstr>2_Content Templates</vt:lpstr>
      <vt:lpstr>3_Content Templates</vt:lpstr>
      <vt:lpstr>4_Content Templates</vt:lpstr>
      <vt:lpstr>5_Content Templates</vt:lpstr>
      <vt:lpstr>6_Content Templates</vt:lpstr>
      <vt:lpstr>7_Content Templates</vt:lpstr>
      <vt:lpstr>Mill creek GI public meeting</vt:lpstr>
      <vt:lpstr>Alternative screening Trade off analysis (Jan – may 2019)</vt:lpstr>
      <vt:lpstr>Alternative screening Trade off analysis (jan-may 2019)</vt:lpstr>
      <vt:lpstr>Alternative screening Trade off analysis (jan-may 2019)</vt:lpstr>
      <vt:lpstr>Alternative screening Maximum Benefit (jan-may 2019)</vt:lpstr>
      <vt:lpstr>Alternative screening 70% Modeling leading to tsp (June – September 2019)</vt:lpstr>
      <vt:lpstr>TSP – Operations change,  small levee raise, Rehab (October - december 2019)</vt:lpstr>
      <vt:lpstr>Why a Levee Raise?</vt:lpstr>
      <vt:lpstr>PowerPoint Presentation</vt:lpstr>
      <vt:lpstr>PowerPoint Presentation</vt:lpstr>
      <vt:lpstr>PowerPoint Presentation</vt:lpstr>
      <vt:lpstr>Existing Conditions levee assessment (June – September 2019)</vt:lpstr>
      <vt:lpstr>Option 3 – Setback Levee</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 creek general investigation – Levee Setback analysis</dc:title>
  <dc:creator>Bonafilia, Jeffrey P (Jeff) CIV USARMY CENWW (US)</dc:creator>
  <cp:lastModifiedBy>Mitchell, Hannah M CIV (USA)</cp:lastModifiedBy>
  <cp:revision>81</cp:revision>
  <cp:lastPrinted>2020-02-12T19:49:25Z</cp:lastPrinted>
  <dcterms:created xsi:type="dcterms:W3CDTF">2019-05-14T19:57:31Z</dcterms:created>
  <dcterms:modified xsi:type="dcterms:W3CDTF">2020-02-13T17:05:28Z</dcterms:modified>
</cp:coreProperties>
</file>